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4" r:id="rId2"/>
    <p:sldId id="269" r:id="rId3"/>
    <p:sldId id="276" r:id="rId4"/>
    <p:sldId id="277" r:id="rId5"/>
    <p:sldId id="275" r:id="rId6"/>
    <p:sldId id="256" r:id="rId7"/>
    <p:sldId id="266" r:id="rId8"/>
    <p:sldId id="267" r:id="rId9"/>
    <p:sldId id="268" r:id="rId10"/>
    <p:sldId id="270" r:id="rId11"/>
    <p:sldId id="272" r:id="rId12"/>
    <p:sldId id="271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 autoAdjust="0"/>
    <p:restoredTop sz="94157" autoAdjust="0"/>
  </p:normalViewPr>
  <p:slideViewPr>
    <p:cSldViewPr>
      <p:cViewPr>
        <p:scale>
          <a:sx n="100" d="100"/>
          <a:sy n="100" d="100"/>
        </p:scale>
        <p:origin x="-144" y="-72"/>
      </p:cViewPr>
      <p:guideLst>
        <p:guide orient="horz" pos="24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A4550-C7D6-41FD-B189-4BA9DF63B1AD}" type="datetimeFigureOut">
              <a:rPr lang="en-GB" smtClean="0"/>
              <a:t>2018-07-08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BB2D0-4815-4F2A-B578-C892F692D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2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4FA0-FD31-420D-A4F5-7AC1ED49126D}" type="datetimeFigureOut">
              <a:rPr lang="en-GB" smtClean="0"/>
              <a:t>2018-07-08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D11E7-7C69-4A1B-B6FB-5C1E6B687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en.wikipedia.org/wiki/Charles_Grey,_2nd_Earl_Gr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uctured_programm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hyperlink" Target="https://en.wikipedia.org/wiki/Gracie_Fields" TargetMode="External"/><Relationship Id="rId4" Type="http://schemas.openxmlformats.org/officeDocument/2006/relationships/hyperlink" Target="https://www.youtube.com/watch?v=DATv5_L2_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609600"/>
            <a:ext cx="853440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pPr algn="ctr"/>
            <a:r>
              <a:rPr lang="en-GB" sz="7200" b="1" dirty="0" smtClean="0">
                <a:solidFill>
                  <a:srgbClr val="FF0000"/>
                </a:solidFill>
              </a:rPr>
              <a:t>Callable Units: </a:t>
            </a:r>
            <a:r>
              <a:rPr lang="en-GB" sz="5400" b="1" dirty="0" smtClean="0">
                <a:solidFill>
                  <a:srgbClr val="002060"/>
                </a:solidFill>
              </a:rPr>
              <a:t>Procedures, Functions</a:t>
            </a:r>
            <a:endParaRPr lang="en-GB" sz="5400" b="1" dirty="0"/>
          </a:p>
          <a:p>
            <a:pPr algn="ctr"/>
            <a:endParaRPr lang="en-GB" sz="5400" b="1" dirty="0">
              <a:solidFill>
                <a:srgbClr val="002060"/>
              </a:solidFill>
            </a:endParaRPr>
          </a:p>
          <a:p>
            <a:pPr algn="ctr"/>
            <a:endParaRPr lang="en-GB" sz="5400" b="1" dirty="0" smtClean="0">
              <a:solidFill>
                <a:srgbClr val="002060"/>
              </a:solidFill>
            </a:endParaRPr>
          </a:p>
        </p:txBody>
      </p:sp>
      <p:pic>
        <p:nvPicPr>
          <p:cNvPr id="7" name="Dialogue-Callable_Unit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5"/>
    </mc:Choice>
    <mc:Fallback>
      <p:transition spd="slow" advTm="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3297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Functions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805934"/>
            <a:ext cx="629262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Both </a:t>
            </a:r>
            <a:r>
              <a:rPr lang="en-GB" b="1" dirty="0" smtClean="0"/>
              <a:t>Procedures</a:t>
            </a:r>
            <a:r>
              <a:rPr lang="en-GB" dirty="0" smtClean="0"/>
              <a:t> and </a:t>
            </a:r>
            <a:r>
              <a:rPr lang="en-GB" b="1" dirty="0" smtClean="0"/>
              <a:t>Functions</a:t>
            </a:r>
            <a:r>
              <a:rPr lang="en-GB" dirty="0" smtClean="0"/>
              <a:t> are </a:t>
            </a:r>
            <a:r>
              <a:rPr lang="en-GB" b="1" dirty="0" smtClean="0"/>
              <a:t>Callable Units </a:t>
            </a:r>
            <a:r>
              <a:rPr lang="en-GB" dirty="0" smtClean="0"/>
              <a:t>of Instructions.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295400"/>
            <a:ext cx="742814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definitive difference between </a:t>
            </a:r>
            <a:r>
              <a:rPr lang="en-GB" b="1" dirty="0" smtClean="0"/>
              <a:t>Procedures</a:t>
            </a:r>
            <a:r>
              <a:rPr lang="en-GB" dirty="0" smtClean="0"/>
              <a:t> and </a:t>
            </a:r>
            <a:r>
              <a:rPr lang="en-GB" b="1" dirty="0" smtClean="0"/>
              <a:t>Functions</a:t>
            </a:r>
            <a:r>
              <a:rPr lang="en-GB" dirty="0" smtClean="0"/>
              <a:t> is that </a:t>
            </a:r>
            <a:r>
              <a:rPr lang="en-GB" b="1" dirty="0" smtClean="0"/>
              <a:t>Functions</a:t>
            </a:r>
            <a:r>
              <a:rPr lang="en-GB" dirty="0" smtClean="0"/>
              <a:t> generate a </a:t>
            </a:r>
            <a:r>
              <a:rPr lang="en-GB" b="1" dirty="0" smtClean="0"/>
              <a:t>Value</a:t>
            </a:r>
            <a:r>
              <a:rPr lang="en-GB" dirty="0" smtClean="0"/>
              <a:t> (an </a:t>
            </a:r>
            <a:r>
              <a:rPr lang="en-GB" b="1" dirty="0" smtClean="0"/>
              <a:t>Answer</a:t>
            </a:r>
            <a:r>
              <a:rPr lang="en-GB" dirty="0" smtClean="0"/>
              <a:t> if you like), a </a:t>
            </a:r>
            <a:r>
              <a:rPr lang="en-GB" b="1" dirty="0" smtClean="0"/>
              <a:t>Procedure</a:t>
            </a:r>
            <a:r>
              <a:rPr lang="en-GB" dirty="0" smtClean="0"/>
              <a:t> does not.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6643" y="3928646"/>
            <a:ext cx="28211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 function for “Counting Cups”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595" y="5229359"/>
            <a:ext cx="1557478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***Count Cups***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033995" y="4648200"/>
            <a:ext cx="2957605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Cup Counting 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29073" y="5532835"/>
            <a:ext cx="2404923" cy="57148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29073" y="4648200"/>
            <a:ext cx="2404922" cy="58116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329020" y="4725353"/>
            <a:ext cx="1247775" cy="1247775"/>
            <a:chOff x="3810000" y="5200650"/>
            <a:chExt cx="1247775" cy="1247775"/>
          </a:xfrm>
        </p:grpSpPr>
        <p:sp>
          <p:nvSpPr>
            <p:cNvPr id="14" name="5-Point Star 13"/>
            <p:cNvSpPr/>
            <p:nvPr/>
          </p:nvSpPr>
          <p:spPr>
            <a:xfrm>
              <a:off x="3810000" y="5200650"/>
              <a:ext cx="1247775" cy="1247775"/>
            </a:xfrm>
            <a:prstGeom prst="star5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0" y="5638800"/>
              <a:ext cx="788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FOUR!</a:t>
              </a:r>
              <a:endParaRPr lang="en-GB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" y="2609671"/>
            <a:ext cx="8190358" cy="1046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Marvellous, except … no one appeared to be listening when the </a:t>
            </a:r>
            <a:r>
              <a:rPr lang="en-GB" b="1" dirty="0" smtClean="0"/>
              <a:t>Cup Count </a:t>
            </a:r>
            <a:r>
              <a:rPr lang="en-GB" dirty="0" smtClean="0"/>
              <a:t>of </a:t>
            </a:r>
            <a:r>
              <a:rPr lang="en-GB" b="1" dirty="0" smtClean="0"/>
              <a:t>4</a:t>
            </a:r>
            <a:r>
              <a:rPr lang="en-GB" dirty="0" smtClean="0"/>
              <a:t> was announced after, presumably, significant computational effort!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 smtClean="0"/>
              <a:t>Surely one must endeavour to store the </a:t>
            </a:r>
            <a:r>
              <a:rPr lang="en-GB" b="1" dirty="0" smtClean="0"/>
              <a:t>Function Value </a:t>
            </a:r>
            <a:r>
              <a:rPr lang="en-GB" dirty="0" smtClean="0"/>
              <a:t>(</a:t>
            </a:r>
            <a:r>
              <a:rPr lang="en-GB" b="1" dirty="0" smtClean="0"/>
              <a:t>Answer</a:t>
            </a:r>
            <a:r>
              <a:rPr lang="en-GB" dirty="0" smtClean="0"/>
              <a:t>) somewhere?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1" y="5217587"/>
            <a:ext cx="19191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b="1" dirty="0" smtClean="0"/>
              <a:t>shirt cuff</a:t>
            </a:r>
            <a:r>
              <a:rPr lang="en-GB" sz="1600" dirty="0" smtClean="0"/>
              <a:t>,  Note: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211591" y="5219700"/>
            <a:ext cx="71320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FOUR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1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98"/>
    </mc:Choice>
    <mc:Fallback>
      <p:transition spd="slow" advTm="5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6474 -0.0048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25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9" grpId="0" animBg="1"/>
      <p:bldP spid="10" grpId="0" animBg="1"/>
      <p:bldP spid="17" grpId="0" animBg="1"/>
      <p:bldP spid="18" grpId="0" animBg="1"/>
      <p:bldP spid="21" grpId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3297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Functions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873803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In common with all Callable units, Functions can have </a:t>
            </a:r>
            <a:r>
              <a:rPr lang="en-GB" b="1" dirty="0" smtClean="0"/>
              <a:t>Parameters</a:t>
            </a:r>
            <a:r>
              <a:rPr lang="en-GB" dirty="0" smtClean="0"/>
              <a:t>, and receive </a:t>
            </a:r>
            <a:r>
              <a:rPr lang="en-GB" b="1" dirty="0" smtClean="0"/>
              <a:t>Arguments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071595" y="2940293"/>
            <a:ext cx="1557478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***Count Cups***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033995" y="2924175"/>
            <a:ext cx="29851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Cup Counting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29074" y="3245290"/>
            <a:ext cx="2404922" cy="1443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29073" y="2941813"/>
            <a:ext cx="2404923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1" y="2928521"/>
            <a:ext cx="19191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b="1" dirty="0" smtClean="0"/>
              <a:t>shirt cuff</a:t>
            </a:r>
            <a:r>
              <a:rPr lang="en-GB" sz="1600" dirty="0" smtClean="0"/>
              <a:t>,  Note: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211591" y="2932152"/>
            <a:ext cx="651845" cy="369332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TWO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335181" y="1219200"/>
            <a:ext cx="143904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46822" y="1219200"/>
            <a:ext cx="140929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ARGUMENTS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324600" y="1638300"/>
            <a:ext cx="122661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Colour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324600" y="2022217"/>
            <a:ext cx="96494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Size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324600" y="2406134"/>
            <a:ext cx="151996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Condition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46822" y="1638300"/>
            <a:ext cx="5429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Red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2022217"/>
            <a:ext cx="4716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Big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838200" y="2406134"/>
            <a:ext cx="140198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Not Cracked!</a:t>
            </a:r>
            <a:endParaRPr lang="en-GB" dirty="0"/>
          </a:p>
        </p:txBody>
      </p:sp>
      <p:cxnSp>
        <p:nvCxnSpPr>
          <p:cNvPr id="31" name="Straight Arrow Connector 30"/>
          <p:cNvCxnSpPr>
            <a:stCxn id="26" idx="3"/>
            <a:endCxn id="20" idx="1"/>
          </p:cNvCxnSpPr>
          <p:nvPr/>
        </p:nvCxnSpPr>
        <p:spPr>
          <a:xfrm>
            <a:off x="1389728" y="1822966"/>
            <a:ext cx="493487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22" idx="1"/>
          </p:cNvCxnSpPr>
          <p:nvPr/>
        </p:nvCxnSpPr>
        <p:spPr>
          <a:xfrm>
            <a:off x="1309804" y="2206883"/>
            <a:ext cx="5014796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1"/>
          </p:cNvCxnSpPr>
          <p:nvPr/>
        </p:nvCxnSpPr>
        <p:spPr>
          <a:xfrm>
            <a:off x="2240187" y="2590800"/>
            <a:ext cx="4084413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3151" y="6169223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867400" y="6107668"/>
            <a:ext cx="273113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2401234" y="6455793"/>
            <a:ext cx="3466166" cy="2120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401232" y="6153835"/>
            <a:ext cx="3466168" cy="769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35181" y="3505200"/>
            <a:ext cx="143904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846822" y="3505200"/>
            <a:ext cx="140929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ARGUMENTS</a:t>
            </a:r>
            <a:endParaRPr lang="en-GB" dirty="0"/>
          </a:p>
        </p:txBody>
      </p:sp>
      <p:sp>
        <p:nvSpPr>
          <p:cNvPr id="88" name="TextBox 87"/>
          <p:cNvSpPr txBox="1"/>
          <p:nvPr/>
        </p:nvSpPr>
        <p:spPr>
          <a:xfrm>
            <a:off x="846822" y="3952875"/>
            <a:ext cx="17711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English Breakfast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838200" y="4355306"/>
            <a:ext cx="7965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Strong</a:t>
            </a:r>
            <a:endParaRPr lang="en-GB" dirty="0"/>
          </a:p>
        </p:txBody>
      </p:sp>
      <p:sp>
        <p:nvSpPr>
          <p:cNvPr id="90" name="TextBox 89"/>
          <p:cNvSpPr txBox="1"/>
          <p:nvPr/>
        </p:nvSpPr>
        <p:spPr>
          <a:xfrm>
            <a:off x="838200" y="5160168"/>
            <a:ext cx="4855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91" name="TextBox 90"/>
          <p:cNvSpPr txBox="1"/>
          <p:nvPr/>
        </p:nvSpPr>
        <p:spPr>
          <a:xfrm>
            <a:off x="838200" y="5562600"/>
            <a:ext cx="5309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No!</a:t>
            </a:r>
            <a:endParaRPr lang="en-GB" dirty="0"/>
          </a:p>
        </p:txBody>
      </p:sp>
      <p:cxnSp>
        <p:nvCxnSpPr>
          <p:cNvPr id="93" name="Straight Arrow Connector 92"/>
          <p:cNvCxnSpPr>
            <a:stCxn id="88" idx="3"/>
            <a:endCxn id="122" idx="1"/>
          </p:cNvCxnSpPr>
          <p:nvPr/>
        </p:nvCxnSpPr>
        <p:spPr>
          <a:xfrm>
            <a:off x="2618013" y="4137541"/>
            <a:ext cx="3706587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3"/>
            <a:endCxn id="121" idx="1"/>
          </p:cNvCxnSpPr>
          <p:nvPr/>
        </p:nvCxnSpPr>
        <p:spPr>
          <a:xfrm>
            <a:off x="1634700" y="4539972"/>
            <a:ext cx="4689900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09" idx="3"/>
            <a:endCxn id="120" idx="1"/>
          </p:cNvCxnSpPr>
          <p:nvPr/>
        </p:nvCxnSpPr>
        <p:spPr>
          <a:xfrm>
            <a:off x="3720819" y="4942403"/>
            <a:ext cx="2603781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  <a:endCxn id="119" idx="1"/>
          </p:cNvCxnSpPr>
          <p:nvPr/>
        </p:nvCxnSpPr>
        <p:spPr>
          <a:xfrm>
            <a:off x="1323718" y="5344834"/>
            <a:ext cx="500088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3"/>
            <a:endCxn id="118" idx="1"/>
          </p:cNvCxnSpPr>
          <p:nvPr/>
        </p:nvCxnSpPr>
        <p:spPr>
          <a:xfrm>
            <a:off x="1369115" y="5747266"/>
            <a:ext cx="4955485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44711" y="4757737"/>
            <a:ext cx="287610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Number written on shirt cuff</a:t>
            </a:r>
            <a:endParaRPr lang="en-GB" dirty="0"/>
          </a:p>
        </p:txBody>
      </p:sp>
      <p:sp>
        <p:nvSpPr>
          <p:cNvPr id="118" name="TextBox 117"/>
          <p:cNvSpPr txBox="1"/>
          <p:nvPr/>
        </p:nvSpPr>
        <p:spPr>
          <a:xfrm>
            <a:off x="6324600" y="5562600"/>
            <a:ext cx="81516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Sugar?</a:t>
            </a:r>
            <a:endParaRPr lang="en-GB" dirty="0"/>
          </a:p>
        </p:txBody>
      </p:sp>
      <p:sp>
        <p:nvSpPr>
          <p:cNvPr id="119" name="TextBox 118"/>
          <p:cNvSpPr txBox="1"/>
          <p:nvPr/>
        </p:nvSpPr>
        <p:spPr>
          <a:xfrm>
            <a:off x="6324600" y="5160168"/>
            <a:ext cx="69923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Milk?</a:t>
            </a:r>
            <a:endParaRPr lang="en-GB" dirty="0"/>
          </a:p>
        </p:txBody>
      </p:sp>
      <p:sp>
        <p:nvSpPr>
          <p:cNvPr id="120" name="TextBox 119"/>
          <p:cNvSpPr txBox="1"/>
          <p:nvPr/>
        </p:nvSpPr>
        <p:spPr>
          <a:xfrm>
            <a:off x="6324600" y="4757737"/>
            <a:ext cx="1711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Number of Cups</a:t>
            </a:r>
            <a:endParaRPr lang="en-GB" dirty="0"/>
          </a:p>
        </p:txBody>
      </p:sp>
      <p:sp>
        <p:nvSpPr>
          <p:cNvPr id="121" name="TextBox 120"/>
          <p:cNvSpPr txBox="1"/>
          <p:nvPr/>
        </p:nvSpPr>
        <p:spPr>
          <a:xfrm>
            <a:off x="6324600" y="4355306"/>
            <a:ext cx="98610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Strength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6324600" y="3952875"/>
            <a:ext cx="124373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Type of Tea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22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8"/>
    </mc:Choice>
    <mc:Fallback>
      <p:transition spd="slow" advTm="3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46 L -0.64809 -0.004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500"/>
                            </p:stCondLst>
                            <p:childTnLst>
                              <p:par>
                                <p:cTn id="8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1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8" grpId="0" animBg="1"/>
      <p:bldP spid="21" grpId="0" animBg="1"/>
      <p:bldP spid="21" grpId="1" animBg="1"/>
      <p:bldP spid="16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47" grpId="0" animBg="1"/>
      <p:bldP spid="48" grpId="0" animBg="1"/>
      <p:bldP spid="51" grpId="0" animBg="1"/>
      <p:bldP spid="52" grpId="0" animBg="1"/>
      <p:bldP spid="88" grpId="0" animBg="1"/>
      <p:bldP spid="89" grpId="0" animBg="1"/>
      <p:bldP spid="90" grpId="0" animBg="1"/>
      <p:bldP spid="91" grpId="0" animBg="1"/>
      <p:bldP spid="109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415613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Implementation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434" y="685800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Many more recent </a:t>
            </a:r>
            <a:r>
              <a:rPr lang="en-GB" b="1" dirty="0"/>
              <a:t>Programming Languages</a:t>
            </a:r>
            <a:r>
              <a:rPr lang="en-GB" dirty="0"/>
              <a:t>, including </a:t>
            </a:r>
            <a:r>
              <a:rPr lang="en-GB" b="1" dirty="0"/>
              <a:t>C</a:t>
            </a:r>
            <a:r>
              <a:rPr lang="en-GB" dirty="0"/>
              <a:t> and </a:t>
            </a:r>
            <a:r>
              <a:rPr lang="en-GB" b="1" dirty="0"/>
              <a:t>PYTHON</a:t>
            </a:r>
            <a:r>
              <a:rPr lang="en-GB" dirty="0"/>
              <a:t>, offer only a single possibility to  a programmer wishing to code a </a:t>
            </a:r>
            <a:r>
              <a:rPr lang="en-GB" b="1" dirty="0"/>
              <a:t>Callable Unit</a:t>
            </a:r>
            <a:r>
              <a:rPr lang="en-GB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2434" y="1721391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Never mind the form of the </a:t>
            </a:r>
            <a:r>
              <a:rPr lang="en-GB" b="1" dirty="0" smtClean="0"/>
              <a:t>Callable Unit </a:t>
            </a:r>
            <a:r>
              <a:rPr lang="en-GB" dirty="0" smtClean="0"/>
              <a:t>to be encoded. As far as the likes of </a:t>
            </a:r>
            <a:r>
              <a:rPr lang="en-GB" b="1" dirty="0" smtClean="0"/>
              <a:t>C</a:t>
            </a:r>
            <a:r>
              <a:rPr lang="en-GB" dirty="0" smtClean="0"/>
              <a:t> or </a:t>
            </a:r>
            <a:r>
              <a:rPr lang="en-GB" b="1" dirty="0" smtClean="0"/>
              <a:t>PYTHON</a:t>
            </a:r>
            <a:r>
              <a:rPr lang="en-GB" dirty="0" smtClean="0"/>
              <a:t> is concerned … it is a </a:t>
            </a:r>
            <a:r>
              <a:rPr lang="en-GB" b="1" dirty="0" smtClean="0"/>
              <a:t>FUNCTION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62434" y="2756982"/>
            <a:ext cx="867676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One might struggle against the purity of this imposition, but practically, keeping things simple by allowing only </a:t>
            </a:r>
            <a:r>
              <a:rPr lang="en-GB" b="1" dirty="0" smtClean="0"/>
              <a:t>functions</a:t>
            </a:r>
            <a:r>
              <a:rPr lang="en-GB" dirty="0" smtClean="0"/>
              <a:t> is fine and actually very sensible.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62434" y="3792573"/>
            <a:ext cx="867676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</a:t>
            </a:r>
            <a:r>
              <a:rPr lang="en-GB" b="1" dirty="0" smtClean="0"/>
              <a:t>Programming Language </a:t>
            </a:r>
            <a:r>
              <a:rPr lang="en-GB" dirty="0" smtClean="0"/>
              <a:t>may insist that you must always code </a:t>
            </a:r>
            <a:r>
              <a:rPr lang="en-GB" b="1" dirty="0" smtClean="0"/>
              <a:t>Callable Units </a:t>
            </a:r>
            <a:r>
              <a:rPr lang="en-GB" dirty="0" smtClean="0"/>
              <a:t>that are capable of returning a </a:t>
            </a:r>
            <a:r>
              <a:rPr lang="en-GB" b="1" dirty="0" smtClean="0"/>
              <a:t>Value</a:t>
            </a:r>
            <a:r>
              <a:rPr lang="en-GB" dirty="0" smtClean="0"/>
              <a:t>, but </a:t>
            </a:r>
            <a:r>
              <a:rPr lang="en-GB" dirty="0"/>
              <a:t> </a:t>
            </a:r>
            <a:r>
              <a:rPr lang="en-GB" dirty="0" smtClean="0"/>
              <a:t>… you do not have to use that capacity!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 smtClean="0"/>
              <a:t>Code a </a:t>
            </a:r>
            <a:r>
              <a:rPr lang="en-GB" b="1" dirty="0" smtClean="0"/>
              <a:t>function</a:t>
            </a:r>
            <a:r>
              <a:rPr lang="en-GB" dirty="0" smtClean="0"/>
              <a:t> and either neglect to tell it to return a </a:t>
            </a:r>
            <a:r>
              <a:rPr lang="en-GB" b="1" dirty="0" smtClean="0"/>
              <a:t>value</a:t>
            </a:r>
            <a:r>
              <a:rPr lang="en-GB" dirty="0" smtClean="0"/>
              <a:t>, or allow it to return a </a:t>
            </a:r>
            <a:r>
              <a:rPr lang="en-GB" b="1" dirty="0" smtClean="0"/>
              <a:t>values</a:t>
            </a:r>
            <a:r>
              <a:rPr lang="en-GB" dirty="0" smtClean="0"/>
              <a:t> that will be ignored. I suggest what you have is a </a:t>
            </a:r>
            <a:r>
              <a:rPr lang="en-GB" b="1" dirty="0" smtClean="0"/>
              <a:t>procedure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4" y="5505271"/>
            <a:ext cx="867676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Of course, this leads to the dubious habit amongst </a:t>
            </a:r>
            <a:r>
              <a:rPr lang="en-GB" b="1" dirty="0" smtClean="0"/>
              <a:t>Python</a:t>
            </a:r>
            <a:r>
              <a:rPr lang="en-GB" dirty="0" smtClean="0"/>
              <a:t>, </a:t>
            </a:r>
            <a:r>
              <a:rPr lang="en-GB" b="1" dirty="0" smtClean="0"/>
              <a:t>C</a:t>
            </a:r>
            <a:r>
              <a:rPr lang="en-GB" dirty="0" smtClean="0"/>
              <a:t> and similar devotees to refer to every </a:t>
            </a:r>
            <a:r>
              <a:rPr lang="en-GB" b="1" dirty="0" smtClean="0"/>
              <a:t>Callable Unit </a:t>
            </a:r>
            <a:r>
              <a:rPr lang="en-GB" dirty="0" smtClean="0"/>
              <a:t>the code as a </a:t>
            </a:r>
            <a:r>
              <a:rPr lang="en-GB" b="1" dirty="0" smtClean="0"/>
              <a:t>function</a:t>
            </a:r>
            <a:r>
              <a:rPr lang="en-GB" dirty="0" smtClean="0"/>
              <a:t>, even if it is not!!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Ho</a:t>
            </a:r>
            <a:r>
              <a:rPr lang="en-GB" dirty="0" smtClean="0"/>
              <a:t> hum, I can live with that … just ….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20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74"/>
    </mc:Choice>
    <mc:Fallback>
      <p:transition spd="slow" advTm="6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460696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Acknowledgements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2895600"/>
            <a:ext cx="482178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Dear </a:t>
            </a:r>
            <a:r>
              <a:rPr lang="en-GB" b="1" dirty="0" smtClean="0"/>
              <a:t>Gracie</a:t>
            </a:r>
            <a:r>
              <a:rPr lang="en-GB" dirty="0" smtClean="0"/>
              <a:t> and her </a:t>
            </a:r>
            <a:r>
              <a:rPr lang="en-GB" b="1" dirty="0" smtClean="0"/>
              <a:t>Tea</a:t>
            </a:r>
            <a:r>
              <a:rPr lang="en-GB" dirty="0" smtClean="0"/>
              <a:t> consumption continuum.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990600"/>
            <a:ext cx="62484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</a:t>
            </a:r>
            <a:r>
              <a:rPr lang="en-GB" b="1" dirty="0" smtClean="0"/>
              <a:t>Second Earl Grey</a:t>
            </a:r>
            <a:r>
              <a:rPr lang="en-GB" dirty="0" smtClean="0"/>
              <a:t>, after whom </a:t>
            </a:r>
            <a:r>
              <a:rPr lang="en-GB" b="1" dirty="0" smtClean="0"/>
              <a:t>Earl Grey Tea </a:t>
            </a:r>
            <a:r>
              <a:rPr lang="en-GB" dirty="0" smtClean="0"/>
              <a:t>is named.</a:t>
            </a:r>
          </a:p>
          <a:p>
            <a:r>
              <a:rPr lang="en-GB" dirty="0" smtClean="0"/>
              <a:t>What a fearfully bereft world it would be without </a:t>
            </a:r>
            <a:r>
              <a:rPr lang="en-GB" b="1" dirty="0" smtClean="0"/>
              <a:t>Earl Grey Tea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110854" y="4876800"/>
            <a:ext cx="595694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Dubious </a:t>
            </a:r>
            <a:r>
              <a:rPr lang="en-GB" b="1" dirty="0" smtClean="0"/>
              <a:t>Jack Buchanan</a:t>
            </a:r>
            <a:r>
              <a:rPr lang="en-GB" dirty="0" smtClean="0"/>
              <a:t>, who sings to you now … a man of indisputable priorities with respect to </a:t>
            </a:r>
            <a:r>
              <a:rPr lang="en-GB" b="1" dirty="0" smtClean="0"/>
              <a:t>Tea</a:t>
            </a:r>
            <a:r>
              <a:rPr lang="en-GB" dirty="0" smtClean="0"/>
              <a:t> in all it great variety</a:t>
            </a:r>
            <a:endParaRPr lang="en-GB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820689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98" y="1952484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" y="416460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81"/>
    </mc:Choice>
    <mc:Fallback>
      <p:transition spd="slow" advTm="13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125" y="1268968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An </a:t>
            </a:r>
            <a:r>
              <a:rPr lang="en-GB" b="1" dirty="0" smtClean="0"/>
              <a:t>Algorithm</a:t>
            </a:r>
            <a:r>
              <a:rPr lang="en-GB" dirty="0" smtClean="0"/>
              <a:t> is a description of how to solve a problem.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125" y="3115404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 </a:t>
            </a:r>
            <a:r>
              <a:rPr lang="en-GB" b="1" dirty="0" smtClean="0"/>
              <a:t>Program</a:t>
            </a:r>
            <a:r>
              <a:rPr lang="en-GB" dirty="0" smtClean="0"/>
              <a:t> is an </a:t>
            </a:r>
            <a:r>
              <a:rPr lang="en-GB" b="1" dirty="0" smtClean="0"/>
              <a:t>Algorithm</a:t>
            </a:r>
            <a:r>
              <a:rPr lang="en-GB" dirty="0" smtClean="0"/>
              <a:t> that is described using a given </a:t>
            </a:r>
            <a:r>
              <a:rPr lang="en-GB" b="1" dirty="0" smtClean="0"/>
              <a:t>Programming Language</a:t>
            </a:r>
            <a:r>
              <a:rPr lang="en-GB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8125" y="4961840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This discussion will focus on the </a:t>
            </a:r>
            <a:r>
              <a:rPr lang="en-GB" b="1" dirty="0" smtClean="0"/>
              <a:t>Algorithm</a:t>
            </a:r>
            <a:r>
              <a:rPr lang="en-GB" dirty="0" smtClean="0"/>
              <a:t> rather than the </a:t>
            </a:r>
            <a:r>
              <a:rPr lang="en-GB" b="1" dirty="0" smtClean="0"/>
              <a:t>Computer Program </a:t>
            </a:r>
            <a:r>
              <a:rPr lang="en-GB" dirty="0" smtClean="0"/>
              <a:t>in order not to be diverted into issues specific to any particular </a:t>
            </a:r>
            <a:r>
              <a:rPr lang="en-GB" b="1" dirty="0" smtClean="0"/>
              <a:t>Programming Language</a:t>
            </a:r>
            <a:r>
              <a:rPr lang="en-GB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63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56"/>
    </mc:Choice>
    <mc:Fallback>
      <p:transition spd="slow" advTm="3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650" y="5648325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Sectioning </a:t>
            </a:r>
            <a:r>
              <a:rPr lang="en-GB" b="1" dirty="0" smtClean="0"/>
              <a:t>Algorithms</a:t>
            </a:r>
            <a:r>
              <a:rPr lang="en-GB" dirty="0" smtClean="0"/>
              <a:t> as discussed here is a major element of </a:t>
            </a:r>
            <a:r>
              <a:rPr lang="en-GB" b="1" dirty="0" smtClean="0">
                <a:hlinkClick r:id="rId3"/>
              </a:rPr>
              <a:t>Structured Programming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47650" y="1266825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This discussion is concerned with the reduction of </a:t>
            </a:r>
            <a:r>
              <a:rPr lang="en-GB" b="1" dirty="0" smtClean="0"/>
              <a:t>Algorithms </a:t>
            </a:r>
            <a:r>
              <a:rPr lang="en-GB" dirty="0" smtClean="0"/>
              <a:t>to solve complex problems into a </a:t>
            </a:r>
            <a:r>
              <a:rPr lang="en-GB" b="1" dirty="0" smtClean="0"/>
              <a:t>Hierarchy</a:t>
            </a:r>
            <a:r>
              <a:rPr lang="en-GB" dirty="0" smtClean="0"/>
              <a:t> of self contained </a:t>
            </a:r>
            <a:r>
              <a:rPr lang="en-GB" b="1" dirty="0" smtClean="0"/>
              <a:t>Sections</a:t>
            </a:r>
            <a:r>
              <a:rPr lang="en-GB" dirty="0" smtClean="0"/>
              <a:t> that can be </a:t>
            </a:r>
            <a:r>
              <a:rPr lang="en-GB" b="1" dirty="0" smtClean="0"/>
              <a:t>Invoked</a:t>
            </a:r>
            <a:r>
              <a:rPr lang="en-GB" dirty="0" smtClean="0"/>
              <a:t> (</a:t>
            </a:r>
            <a:r>
              <a:rPr lang="en-GB" b="1" dirty="0" smtClean="0"/>
              <a:t>Called</a:t>
            </a:r>
            <a:r>
              <a:rPr lang="en-GB" dirty="0" smtClean="0"/>
              <a:t>) from anywhere.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650" y="3596075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Such can greatly assist the development  of </a:t>
            </a:r>
            <a:r>
              <a:rPr lang="en-GB" dirty="0"/>
              <a:t>complex, yet </a:t>
            </a:r>
            <a:r>
              <a:rPr lang="en-GB" dirty="0" smtClean="0"/>
              <a:t>intuitive,  </a:t>
            </a:r>
            <a:r>
              <a:rPr lang="en-GB" b="1" dirty="0" smtClean="0"/>
              <a:t>Algorithms</a:t>
            </a:r>
            <a:r>
              <a:rPr lang="en-GB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57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6"/>
    </mc:Choice>
    <mc:Fallback>
      <p:transition spd="slow" advTm="3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6" grpId="0" animBg="1"/>
      <p:bldP spid="16" grpId="1" animBg="1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617" y="1268968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 variety of terms are used to refer to the </a:t>
            </a:r>
            <a:r>
              <a:rPr lang="en-GB" b="1" dirty="0" smtClean="0"/>
              <a:t>Algorithmic</a:t>
            </a:r>
            <a:r>
              <a:rPr lang="en-GB" dirty="0" smtClean="0"/>
              <a:t> </a:t>
            </a:r>
            <a:r>
              <a:rPr lang="en-GB" b="1" dirty="0" smtClean="0"/>
              <a:t>Sections</a:t>
            </a:r>
            <a:r>
              <a:rPr lang="en-GB" dirty="0" smtClean="0"/>
              <a:t> considered here.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3617" y="3320832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Many of these terms have a particular meaning, but are often used as if they were synonyms.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33617" y="5649694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exact meanings of some terms vary with the </a:t>
            </a:r>
            <a:r>
              <a:rPr lang="en-GB" b="1" dirty="0" smtClean="0"/>
              <a:t>Programming Language</a:t>
            </a:r>
            <a:r>
              <a:rPr lang="en-GB" dirty="0" smtClean="0"/>
              <a:t> in which they are being implemented.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333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7"/>
    </mc:Choice>
    <mc:Fallback>
      <p:transition spd="slow" advTm="29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9111" y="1268968"/>
            <a:ext cx="867676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Here, just three, relatively  uncontroversial terms will be used.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29111" y="3182332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 </a:t>
            </a:r>
            <a:r>
              <a:rPr lang="en-GB" b="1" dirty="0" smtClean="0"/>
              <a:t>Callable Unit </a:t>
            </a:r>
            <a:r>
              <a:rPr lang="en-GB" dirty="0" smtClean="0"/>
              <a:t>is a generic term for any section of a program that is designed as a self-contained unit that can be </a:t>
            </a:r>
            <a:r>
              <a:rPr lang="en-GB" b="1" dirty="0" smtClean="0"/>
              <a:t>Invoked </a:t>
            </a:r>
            <a:r>
              <a:rPr lang="en-GB" dirty="0" smtClean="0"/>
              <a:t>(</a:t>
            </a:r>
            <a:r>
              <a:rPr lang="en-GB" b="1" dirty="0" smtClean="0"/>
              <a:t>Called</a:t>
            </a:r>
            <a:r>
              <a:rPr lang="en-GB" dirty="0" smtClean="0"/>
              <a:t>) from any part of the whole program.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111" y="5372695"/>
            <a:ext cx="867676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Procedures</a:t>
            </a:r>
            <a:r>
              <a:rPr lang="en-GB" dirty="0" smtClean="0"/>
              <a:t> and </a:t>
            </a:r>
            <a:r>
              <a:rPr lang="en-GB" b="1" dirty="0" smtClean="0"/>
              <a:t>Functions</a:t>
            </a:r>
            <a:r>
              <a:rPr lang="en-GB" dirty="0" smtClean="0"/>
              <a:t> (strictly defined) are mutually exclusive subsets that </a:t>
            </a:r>
            <a:r>
              <a:rPr lang="en-GB" b="1" dirty="0" smtClean="0"/>
              <a:t>Cover</a:t>
            </a:r>
            <a:r>
              <a:rPr lang="en-GB" dirty="0" smtClean="0"/>
              <a:t> the set of all </a:t>
            </a:r>
            <a:r>
              <a:rPr lang="en-GB" b="1" dirty="0" smtClean="0"/>
              <a:t>callable units</a:t>
            </a:r>
            <a:r>
              <a:rPr lang="en-GB" dirty="0" smtClean="0"/>
              <a:t>. That is, every </a:t>
            </a:r>
            <a:r>
              <a:rPr lang="en-GB" b="1" dirty="0" smtClean="0"/>
              <a:t>Callable Unit </a:t>
            </a:r>
            <a:r>
              <a:rPr lang="en-GB" dirty="0" smtClean="0"/>
              <a:t>is either a </a:t>
            </a:r>
            <a:r>
              <a:rPr lang="en-GB" b="1" dirty="0" smtClean="0"/>
              <a:t>Procedure</a:t>
            </a:r>
            <a:r>
              <a:rPr lang="en-GB" dirty="0" smtClean="0"/>
              <a:t> or a </a:t>
            </a:r>
            <a:r>
              <a:rPr lang="en-GB" b="1" dirty="0" smtClean="0"/>
              <a:t>Function</a:t>
            </a:r>
            <a:r>
              <a:rPr lang="en-GB" dirty="0" smtClean="0"/>
              <a:t> but never both.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07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05"/>
    </mc:Choice>
    <mc:Fallback>
      <p:transition spd="slow" advTm="27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51918" y="152400"/>
            <a:ext cx="3471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Procedure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04800"/>
            <a:ext cx="202061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Get up in the morning</a:t>
            </a:r>
            <a:endParaRPr lang="en-GB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8600" y="656327"/>
            <a:ext cx="131670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 to Kitchen</a:t>
            </a:r>
            <a:endParaRPr lang="en-GB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905000" y="1007854"/>
            <a:ext cx="135691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Turn Kettle on</a:t>
            </a:r>
            <a:endParaRPr lang="en-GB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28600" y="990600"/>
            <a:ext cx="95442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Fill Kettle</a:t>
            </a:r>
            <a:endParaRPr lang="en-GB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28600" y="2413962"/>
            <a:ext cx="32276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Whistle Merry Tune until Kettle Boils</a:t>
            </a:r>
            <a:endParaRPr lang="en-GB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28600" y="4523124"/>
            <a:ext cx="309943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Move with Tea to comfortable Seat</a:t>
            </a:r>
            <a:endParaRPr lang="en-GB" sz="16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28600" y="2062435"/>
            <a:ext cx="130708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Warm Teapot</a:t>
            </a:r>
            <a:endParaRPr lang="en-GB" sz="1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28600" y="3117016"/>
            <a:ext cx="318157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Pour modest potion of milk into cup</a:t>
            </a:r>
            <a:endParaRPr lang="en-GB" sz="1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905000" y="2062435"/>
            <a:ext cx="178260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Put Tea into Teapot</a:t>
            </a:r>
            <a:endParaRPr lang="en-GB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28600" y="1359381"/>
            <a:ext cx="152721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Fetch Tea Caddy</a:t>
            </a:r>
            <a:endParaRPr lang="en-GB" sz="16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905000" y="1359381"/>
            <a:ext cx="200349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Prepare Cup &amp; Saucer</a:t>
            </a:r>
            <a:endParaRPr lang="en-GB" sz="1600" dirty="0"/>
          </a:p>
        </p:txBody>
      </p:sp>
      <p:sp>
        <p:nvSpPr>
          <p:cNvPr id="128" name="TextBox 127"/>
          <p:cNvSpPr txBox="1"/>
          <p:nvPr/>
        </p:nvSpPr>
        <p:spPr>
          <a:xfrm>
            <a:off x="228600" y="2765489"/>
            <a:ext cx="269759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Pour boiling water into Teapot</a:t>
            </a:r>
            <a:endParaRPr lang="en-GB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28600" y="3468543"/>
            <a:ext cx="397076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Another Merry Tune while infusion concludes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28600" y="1710908"/>
            <a:ext cx="250235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Fetch Milk from refrigerator</a:t>
            </a:r>
            <a:endParaRPr lang="en-GB" sz="1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228600" y="3820070"/>
            <a:ext cx="151939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Fill Cup with tea</a:t>
            </a:r>
            <a:endParaRPr lang="en-GB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600" y="4171597"/>
            <a:ext cx="241950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Place Tea Cosy over Teapot</a:t>
            </a:r>
            <a:endParaRPr lang="en-GB" sz="16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905000" y="3820070"/>
            <a:ext cx="136133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Stir vigorously</a:t>
            </a:r>
            <a:endParaRPr lang="en-GB" sz="1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914400" y="5226178"/>
            <a:ext cx="136787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Lift Cup to lips</a:t>
            </a:r>
            <a:endParaRPr lang="en-GB" sz="16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28600" y="4874651"/>
            <a:ext cx="3000758" cy="3385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Repeat until sated or no more Tea</a:t>
            </a:r>
            <a:endParaRPr lang="en-GB" sz="1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574135" y="5226178"/>
            <a:ext cx="138826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Sip decorously</a:t>
            </a:r>
            <a:endParaRPr lang="en-GB" sz="1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914400" y="5595521"/>
            <a:ext cx="52931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Sigh</a:t>
            </a:r>
            <a:endParaRPr lang="en-GB" sz="1600" dirty="0"/>
          </a:p>
        </p:txBody>
      </p:sp>
      <p:sp>
        <p:nvSpPr>
          <p:cNvPr id="156" name="TextBox 155"/>
          <p:cNvSpPr txBox="1"/>
          <p:nvPr/>
        </p:nvSpPr>
        <p:spPr>
          <a:xfrm>
            <a:off x="2062328" y="5595521"/>
            <a:ext cx="19000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Lower Cup to Saucer</a:t>
            </a:r>
            <a:endParaRPr lang="en-GB" sz="1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" y="5966996"/>
            <a:ext cx="390363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Listen to Mother complain of messy Kitchen!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27" y="657225"/>
            <a:ext cx="426655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“A nice cup of tea in the morning”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8600" y="990600"/>
            <a:ext cx="3970767" cy="3502297"/>
            <a:chOff x="381000" y="1388854"/>
            <a:chExt cx="3970767" cy="350229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8" name="TextBox 157"/>
            <p:cNvSpPr txBox="1"/>
            <p:nvPr/>
          </p:nvSpPr>
          <p:spPr>
            <a:xfrm>
              <a:off x="2057400" y="1388854"/>
              <a:ext cx="135691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Turn Kettle on</a:t>
              </a:r>
              <a:endParaRPr lang="en-GB" sz="16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81000" y="1388854"/>
              <a:ext cx="95442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Fill Kettle</a:t>
              </a:r>
              <a:endParaRPr lang="en-GB" sz="16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81000" y="2794962"/>
              <a:ext cx="322761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Whistle Merry Tune until Kettle Boils</a:t>
              </a:r>
              <a:endParaRPr lang="en-GB" sz="16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81000" y="2443435"/>
              <a:ext cx="13070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Warm Teapot</a:t>
              </a:r>
              <a:endParaRPr lang="en-GB" sz="16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81000" y="3498016"/>
              <a:ext cx="318157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Pour modest potion of milk into cup</a:t>
              </a:r>
              <a:endParaRPr lang="en-GB" sz="16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027396" y="2443435"/>
              <a:ext cx="178260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Put Tea into Teapot</a:t>
              </a:r>
              <a:endParaRPr lang="en-GB" sz="16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81000" y="1740381"/>
              <a:ext cx="152721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Fetch Tea Caddy</a:t>
              </a:r>
              <a:endParaRPr lang="en-GB" sz="16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057400" y="1740381"/>
              <a:ext cx="200349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Prepare Cup &amp; Saucer</a:t>
              </a:r>
              <a:endParaRPr lang="en-GB" sz="16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81000" y="3146489"/>
              <a:ext cx="269759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Pour boiling water into Teapot</a:t>
              </a:r>
              <a:endParaRPr lang="en-GB" sz="1600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81000" y="3849543"/>
              <a:ext cx="397076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A</a:t>
              </a:r>
              <a:r>
                <a:rPr lang="en-GB" sz="1600" dirty="0" smtClean="0"/>
                <a:t>nother Merry Tune while infusion concludes</a:t>
              </a:r>
              <a:endParaRPr lang="en-GB" sz="16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81000" y="2091908"/>
              <a:ext cx="250235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Fetch Milk from refrigerator</a:t>
              </a:r>
              <a:endParaRPr lang="en-GB" sz="16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81000" y="4201070"/>
              <a:ext cx="151939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Fill Cup with tea</a:t>
              </a:r>
              <a:endParaRPr lang="en-GB" sz="16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81000" y="4552597"/>
              <a:ext cx="241950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Place Tea Cosy over Teapot</a:t>
              </a:r>
              <a:endParaRPr lang="en-GB" sz="16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057400" y="4201070"/>
              <a:ext cx="136133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Stir vigorously</a:t>
              </a:r>
              <a:endParaRPr lang="en-GB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600" y="4876800"/>
            <a:ext cx="3733800" cy="1059424"/>
            <a:chOff x="381000" y="5255651"/>
            <a:chExt cx="3733800" cy="1059424"/>
          </a:xfrm>
        </p:grpSpPr>
        <p:sp>
          <p:nvSpPr>
            <p:cNvPr id="172" name="TextBox 171"/>
            <p:cNvSpPr txBox="1"/>
            <p:nvPr/>
          </p:nvSpPr>
          <p:spPr>
            <a:xfrm>
              <a:off x="1066800" y="5607178"/>
              <a:ext cx="136787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Lift Cup to lips</a:t>
              </a:r>
              <a:endParaRPr lang="en-GB" sz="16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81000" y="5255651"/>
              <a:ext cx="3000758" cy="338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Repeat until sated or no more Tea</a:t>
              </a:r>
              <a:endParaRPr lang="en-GB" sz="16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726535" y="5607178"/>
              <a:ext cx="138826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Sip decorously</a:t>
              </a:r>
              <a:endParaRPr lang="en-GB" sz="16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66800" y="5976521"/>
              <a:ext cx="529312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Sigh</a:t>
              </a:r>
              <a:endParaRPr lang="en-GB" sz="16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214728" y="5976521"/>
              <a:ext cx="1900072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Lower Cup to Saucer</a:t>
              </a:r>
              <a:endParaRPr lang="en-GB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2504429"/>
            <a:ext cx="194578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***Make Tea***</a:t>
            </a:r>
            <a:endParaRPr lang="en-GB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28600" y="5171400"/>
            <a:ext cx="192360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***Drink Tea***</a:t>
            </a:r>
            <a:endParaRPr lang="en-GB" sz="2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28600" y="6334065"/>
            <a:ext cx="22285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***Tidy Kitchen***</a:t>
            </a:r>
            <a:endParaRPr lang="en-GB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74389" y="1007854"/>
            <a:ext cx="2989536" cy="149657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2174390" y="2895600"/>
            <a:ext cx="2989535" cy="158835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2174390" y="4876801"/>
            <a:ext cx="2989535" cy="30647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2152204" y="5571512"/>
            <a:ext cx="3011721" cy="36256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590800" y="1524000"/>
            <a:ext cx="2420725" cy="1077218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 </a:t>
            </a:r>
            <a:r>
              <a:rPr lang="en-GB" sz="1600" dirty="0" smtClean="0"/>
              <a:t>enable and encourage</a:t>
            </a:r>
            <a:r>
              <a:rPr lang="en-GB" sz="1600" dirty="0"/>
              <a:t> </a:t>
            </a:r>
            <a:r>
              <a:rPr lang="en-GB" sz="1600" b="1" dirty="0" smtClean="0"/>
              <a:t>Hierarchical</a:t>
            </a:r>
            <a:r>
              <a:rPr lang="en-GB" sz="1600" dirty="0" smtClean="0"/>
              <a:t> program design (</a:t>
            </a:r>
            <a:r>
              <a:rPr lang="en-GB" sz="1600" b="1" dirty="0" smtClean="0"/>
              <a:t>Structured Programming</a:t>
            </a:r>
            <a:r>
              <a:rPr lang="en-GB" sz="1600" dirty="0" smtClean="0"/>
              <a:t>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590800" y="3124200"/>
            <a:ext cx="2420725" cy="1323439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Analysing problems in a </a:t>
            </a:r>
            <a:r>
              <a:rPr lang="en-GB" sz="1600" b="1" dirty="0" smtClean="0"/>
              <a:t>Structured</a:t>
            </a:r>
            <a:r>
              <a:rPr lang="en-GB" sz="1600" dirty="0" smtClean="0"/>
              <a:t> fashion radically increases the complexity of problem that can be considered 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268267" y="2504429"/>
            <a:ext cx="165141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/>
              <a:t>CALLABLE UNIT</a:t>
            </a:r>
            <a:endParaRPr lang="en-GB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3268267" y="5171400"/>
            <a:ext cx="165141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/>
              <a:t>CALLABLE UNIT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10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51"/>
    </mc:Choice>
    <mc:Fallback>
      <p:transition spd="slow" advTm="13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4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0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8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53959 0.00023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8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53959 -2.22222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000"/>
                            </p:stCondLst>
                            <p:childTnLst>
                              <p:par>
                                <p:cTn id="1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24" grpId="0" animBg="1"/>
      <p:bldP spid="124" grpId="1" animBg="1"/>
      <p:bldP spid="128" grpId="0" animBg="1"/>
      <p:bldP spid="128" grpId="1" animBg="1"/>
      <p:bldP spid="143" grpId="0" animBg="1"/>
      <p:bldP spid="143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" grpId="0" animBg="1"/>
      <p:bldP spid="177" grpId="0" animBg="1"/>
      <p:bldP spid="178" grpId="0" animBg="1"/>
      <p:bldP spid="104" grpId="0" animBg="1"/>
      <p:bldP spid="182" grpId="0" animBg="1"/>
      <p:bldP spid="183" grpId="0" animBg="1"/>
      <p:bldP spid="183" grpId="1" animBg="1"/>
      <p:bldP spid="185" grpId="0" animBg="1"/>
      <p:bldP spid="185" grpId="1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51918" y="152400"/>
            <a:ext cx="340266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>
                <a:solidFill>
                  <a:srgbClr val="002060"/>
                </a:solidFill>
              </a:rPr>
              <a:t>Procedure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04800"/>
            <a:ext cx="202061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Get up in the morning</a:t>
            </a:r>
            <a:endParaRPr lang="en-GB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8600" y="656327"/>
            <a:ext cx="131670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 to Kitchen</a:t>
            </a:r>
            <a:endParaRPr lang="en-GB" sz="1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" y="5966996"/>
            <a:ext cx="390363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Listen to Mother complain of messy Kitchen!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27" y="657225"/>
            <a:ext cx="426655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“A nice cup of tea in the morning”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" y="2504429"/>
            <a:ext cx="194578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***Make Tea***</a:t>
            </a:r>
            <a:endParaRPr lang="en-GB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28600" y="5171400"/>
            <a:ext cx="192360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***Drink Tea***</a:t>
            </a:r>
            <a:endParaRPr lang="en-GB" sz="2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28600" y="6334065"/>
            <a:ext cx="22285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***Tidy Kitchen***</a:t>
            </a:r>
            <a:endParaRPr lang="en-GB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74389" y="1017478"/>
            <a:ext cx="949811" cy="14869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2174391" y="2895601"/>
            <a:ext cx="949809" cy="124980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2174390" y="4891457"/>
            <a:ext cx="949810" cy="291818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2152206" y="5571512"/>
            <a:ext cx="971994" cy="18128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24200" y="4891457"/>
            <a:ext cx="18886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***Lift &amp; Sip***</a:t>
            </a:r>
            <a:endParaRPr lang="en-GB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3124200" y="3333035"/>
            <a:ext cx="331308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***Pour Tea &amp; Milk in Cup***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124200" y="2390060"/>
            <a:ext cx="334553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***Mix Tea &amp; Water in Pot***</a:t>
            </a:r>
            <a:endParaRPr lang="en-GB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3124200" y="1457979"/>
            <a:ext cx="204613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***Boil Water***</a:t>
            </a:r>
            <a:endParaRPr lang="en-GB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3124200" y="3821553"/>
            <a:ext cx="325839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Congratulate Self on a job well done!</a:t>
            </a:r>
            <a:endParaRPr lang="en-GB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3124200" y="2886862"/>
            <a:ext cx="121469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Wait a while</a:t>
            </a:r>
            <a:endParaRPr lang="en-GB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3124200" y="1952170"/>
            <a:ext cx="319068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Watch steam rise, hear water gurgle</a:t>
            </a:r>
            <a:endParaRPr lang="en-GB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3124200" y="1017478"/>
            <a:ext cx="154702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Gird up thy loins</a:t>
            </a:r>
            <a:endParaRPr lang="en-GB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772400" y="1334869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Boiling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772400" y="3209925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Pouring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772400" y="2266950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Mixing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8600" y="4523124"/>
            <a:ext cx="23546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Move to comfortable Seat</a:t>
            </a:r>
            <a:endParaRPr lang="en-GB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5152632" y="1334869"/>
            <a:ext cx="2619768" cy="1231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5163926" y="1858090"/>
            <a:ext cx="2608474" cy="1231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6469731" y="2290724"/>
            <a:ext cx="1302669" cy="11838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437286" y="2790171"/>
            <a:ext cx="1353357" cy="10543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400800" y="3209925"/>
            <a:ext cx="1389843" cy="12311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6437286" y="3710387"/>
            <a:ext cx="1316872" cy="14586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24200" y="5362515"/>
            <a:ext cx="231659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***Sigh &amp; Lower***</a:t>
            </a:r>
            <a:endParaRPr lang="en-GB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15100" y="4891457"/>
            <a:ext cx="237975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Raising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5012859" y="4891457"/>
            <a:ext cx="1502241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5012692" y="5243942"/>
            <a:ext cx="1502408" cy="1963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468703" y="5382219"/>
            <a:ext cx="1046397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5440796" y="5733745"/>
            <a:ext cx="1074304" cy="983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515100" y="6334065"/>
            <a:ext cx="239257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Tidying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515100" y="5393293"/>
            <a:ext cx="257878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Lowering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457159" y="6362700"/>
            <a:ext cx="4057941" cy="214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2457160" y="6685956"/>
            <a:ext cx="4057940" cy="1011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5604" y="1752600"/>
            <a:ext cx="2697596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 </a:t>
            </a:r>
            <a:r>
              <a:rPr lang="en-GB" sz="1600" dirty="0" smtClean="0"/>
              <a:t>can be nested to arbitrary depth.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5604" y="3096161"/>
            <a:ext cx="2697596" cy="1323439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This allows problems to be analysed using as many layers of complexity as are required to break </a:t>
            </a:r>
            <a:r>
              <a:rPr lang="en-GB" sz="1600" b="1" dirty="0" smtClean="0"/>
              <a:t>Real Life Problems </a:t>
            </a:r>
            <a:r>
              <a:rPr lang="en-GB" sz="1600" dirty="0" smtClean="0"/>
              <a:t>into </a:t>
            </a:r>
            <a:r>
              <a:rPr lang="en-GB" sz="1600" b="1" dirty="0" err="1" smtClean="0"/>
              <a:t>Codeable</a:t>
            </a:r>
            <a:r>
              <a:rPr lang="en-GB" sz="1600" b="1" dirty="0" smtClean="0"/>
              <a:t> Subunits</a:t>
            </a:r>
            <a:r>
              <a:rPr lang="en-GB" sz="1600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15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36"/>
    </mc:Choice>
    <mc:Fallback>
      <p:transition spd="slow" advTm="5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8" grpId="0" animBg="1"/>
      <p:bldP spid="157" grpId="0" animBg="1"/>
      <p:bldP spid="15" grpId="0" animBg="1"/>
      <p:bldP spid="177" grpId="0" animBg="1"/>
      <p:bldP spid="17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9" grpId="0" animBg="1"/>
      <p:bldP spid="105" grpId="0" animBg="1"/>
      <p:bldP spid="107" grpId="0" animBg="1"/>
      <p:bldP spid="122" grpId="0" animBg="1"/>
      <p:bldP spid="123" grpId="0" animBg="1"/>
      <p:bldP spid="129" grpId="0" animBg="1"/>
      <p:bldP spid="130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16658" y="757528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616658" y="1901422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616658" y="3045316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6658" y="4189210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616658" y="5333104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51918" y="152400"/>
            <a:ext cx="3471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Procedure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76230"/>
            <a:ext cx="179472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Get up in the morning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657225"/>
            <a:ext cx="248715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</a:t>
            </a:r>
            <a:r>
              <a:rPr lang="en-GB" sz="1600" b="1" dirty="0" smtClean="0">
                <a:solidFill>
                  <a:schemeClr val="bg1"/>
                </a:solidFill>
                <a:hlinkClick r:id="rId4"/>
              </a:rPr>
              <a:t>A nice cup of tea</a:t>
            </a:r>
            <a:r>
              <a:rPr lang="en-GB" sz="1600" b="1" dirty="0" smtClean="0">
                <a:solidFill>
                  <a:schemeClr val="bg1"/>
                </a:solidFill>
              </a:rPr>
              <a:t>”, according to </a:t>
            </a:r>
            <a:r>
              <a:rPr lang="en-GB" sz="1600" b="1" dirty="0" smtClean="0">
                <a:solidFill>
                  <a:schemeClr val="bg1"/>
                </a:solidFill>
                <a:hlinkClick r:id="rId5"/>
              </a:rPr>
              <a:t>Gracie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371600" y="1138826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178" name="TextBox 177"/>
          <p:cNvSpPr txBox="1"/>
          <p:nvPr/>
        </p:nvSpPr>
        <p:spPr>
          <a:xfrm>
            <a:off x="821226" y="6095700"/>
            <a:ext cx="161717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***Tidy Kitchen***</a:t>
            </a:r>
            <a:endParaRPr lang="en-GB" sz="1400" dirty="0"/>
          </a:p>
        </p:txBody>
      </p:sp>
      <p:cxnSp>
        <p:nvCxnSpPr>
          <p:cNvPr id="179" name="Straight Arrow Connector 178"/>
          <p:cNvCxnSpPr/>
          <p:nvPr/>
        </p:nvCxnSpPr>
        <p:spPr>
          <a:xfrm flipH="1" flipV="1">
            <a:off x="3034741" y="1018416"/>
            <a:ext cx="2936378" cy="193433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8600" y="1520124"/>
            <a:ext cx="209454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Dream of work until 11:30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371600" y="2282720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" y="2664018"/>
            <a:ext cx="316714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Sharpen Pencils until 13:00 - LUNCHEON</a:t>
            </a:r>
            <a:endParaRPr lang="en-GB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1600" y="3426614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28600" y="3807912"/>
            <a:ext cx="239834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Snooze under Desk until 16:15</a:t>
            </a:r>
            <a:endParaRPr lang="en-GB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1371600" y="4570508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371600" y="5714402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228600" y="6477000"/>
            <a:ext cx="52450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Bed!</a:t>
            </a:r>
            <a:endParaRPr lang="en-GB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971118" y="1524000"/>
            <a:ext cx="273113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71118" y="3390900"/>
            <a:ext cx="2820900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Drinking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71118" y="5257800"/>
            <a:ext cx="309668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Tidying Kitchen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21482" y="757528"/>
            <a:ext cx="2911005" cy="8296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751918" y="1138826"/>
            <a:ext cx="3219200" cy="225207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2751918" y="1446603"/>
            <a:ext cx="3219201" cy="340249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3034741" y="2209199"/>
            <a:ext cx="2936380" cy="74355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3034741" y="1526978"/>
            <a:ext cx="2936377" cy="37444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774613" y="2580975"/>
            <a:ext cx="3196508" cy="229880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2774613" y="2282720"/>
            <a:ext cx="3168987" cy="110818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3034741" y="2952750"/>
            <a:ext cx="2936379" cy="40034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3034741" y="1526980"/>
            <a:ext cx="2936378" cy="151833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2774613" y="3730376"/>
            <a:ext cx="3196509" cy="111872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2774613" y="3390900"/>
            <a:ext cx="3196506" cy="2905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>
            <a:off x="3021482" y="3001328"/>
            <a:ext cx="2949639" cy="149565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3009900" y="1524000"/>
            <a:ext cx="2961218" cy="26652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H="1">
            <a:off x="2774613" y="4849096"/>
            <a:ext cx="3196511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2753780" y="3390903"/>
            <a:ext cx="3217340" cy="117960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H="1">
            <a:off x="3009900" y="3001328"/>
            <a:ext cx="2961222" cy="263955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032595" y="1524002"/>
            <a:ext cx="2938527" cy="380910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H="1">
            <a:off x="2751918" y="4849096"/>
            <a:ext cx="3219206" cy="117308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2753780" y="3419957"/>
            <a:ext cx="3217338" cy="229444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H="1" flipV="1">
            <a:off x="2438400" y="6403477"/>
            <a:ext cx="3532723" cy="3316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2438400" y="5257800"/>
            <a:ext cx="3532722" cy="83790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69804" y="4038600"/>
            <a:ext cx="2697596" cy="1569660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Code that needs to be executed at multiple points in a program need only be written once, as a </a:t>
            </a:r>
            <a:r>
              <a:rPr lang="en-GB" sz="1600" b="1" dirty="0" smtClean="0"/>
              <a:t>Callable Unit</a:t>
            </a:r>
            <a:r>
              <a:rPr lang="en-GB" sz="1600" dirty="0" smtClean="0"/>
              <a:t>, and then </a:t>
            </a:r>
            <a:r>
              <a:rPr lang="en-GB" sz="1600" b="1" dirty="0" smtClean="0"/>
              <a:t>Called</a:t>
            </a:r>
            <a:r>
              <a:rPr lang="en-GB" sz="1600" dirty="0" smtClean="0"/>
              <a:t> as many times as required.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69804" y="3072825"/>
            <a:ext cx="2697596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</a:t>
            </a:r>
            <a:r>
              <a:rPr lang="en-GB" sz="1600" dirty="0" smtClean="0"/>
              <a:t> enable </a:t>
            </a:r>
            <a:r>
              <a:rPr lang="en-GB" sz="1600" b="1" dirty="0" smtClean="0"/>
              <a:t>Code Economy</a:t>
            </a:r>
            <a:r>
              <a:rPr lang="en-GB" sz="1600" dirty="0"/>
              <a:t>.</a:t>
            </a:r>
            <a:endParaRPr lang="en-GB" sz="16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228601" y="4951807"/>
            <a:ext cx="2523318" cy="3059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Sneak Home </a:t>
            </a:r>
            <a:r>
              <a:rPr lang="en-GB" sz="1400" dirty="0"/>
              <a:t>Sleep in front </a:t>
            </a:r>
            <a:r>
              <a:rPr lang="en-GB" sz="1400" dirty="0" smtClean="0"/>
              <a:t>of TV</a:t>
            </a:r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51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10"/>
    </mc:Choice>
    <mc:Fallback>
      <p:transition spd="slow" advTm="6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0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24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85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6" grpId="0" animBg="1"/>
      <p:bldP spid="59" grpId="0" animBg="1"/>
      <p:bldP spid="63" grpId="0" animBg="1"/>
      <p:bldP spid="72" grpId="0" animBg="1"/>
      <p:bldP spid="9" grpId="0" animBg="1"/>
      <p:bldP spid="177" grpId="0" animBg="1"/>
      <p:bldP spid="178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4" grpId="0" animBg="1"/>
      <p:bldP spid="73" grpId="0" animBg="1"/>
      <p:bldP spid="74" grpId="0" animBg="1"/>
      <p:bldP spid="2" grpId="0" animBg="1"/>
      <p:bldP spid="76" grpId="0" animBg="1"/>
      <p:bldP spid="77" grpId="0" animBg="1"/>
      <p:bldP spid="53" grpId="0" animBg="1"/>
      <p:bldP spid="61" grpId="0" animBg="1"/>
      <p:bldP spid="68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983151" y="5580831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51918" y="152400"/>
            <a:ext cx="340266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>
                <a:solidFill>
                  <a:srgbClr val="002060"/>
                </a:solidFill>
              </a:rPr>
              <a:t>Procedure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2243" y="2057400"/>
            <a:ext cx="35539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“Customised </a:t>
            </a:r>
            <a:r>
              <a:rPr lang="en-GB" sz="1600" b="1" dirty="0">
                <a:solidFill>
                  <a:schemeClr val="bg1"/>
                </a:solidFill>
              </a:rPr>
              <a:t>T</a:t>
            </a:r>
            <a:r>
              <a:rPr lang="en-GB" sz="1600" b="1" dirty="0" smtClean="0">
                <a:solidFill>
                  <a:schemeClr val="bg1"/>
                </a:solidFill>
              </a:rPr>
              <a:t>ea Events”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7400" y="4999672"/>
            <a:ext cx="273113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2401233" y="5867400"/>
            <a:ext cx="3466167" cy="58839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401232" y="4999672"/>
            <a:ext cx="3466168" cy="58116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2398" y="680740"/>
            <a:ext cx="8839201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All the </a:t>
            </a:r>
            <a:r>
              <a:rPr lang="en-GB" sz="1600" b="1" dirty="0" smtClean="0"/>
              <a:t>Callable Units</a:t>
            </a:r>
            <a:r>
              <a:rPr lang="en-GB" sz="1600" dirty="0" smtClean="0"/>
              <a:t> considered thus far have been simple blocks of code that could be invoked from anywhere within a program. </a:t>
            </a:r>
            <a:r>
              <a:rPr lang="en-GB" sz="1600" dirty="0"/>
              <a:t>They will all perform identically each time they are </a:t>
            </a:r>
            <a:r>
              <a:rPr lang="en-GB" sz="1600" b="1" dirty="0"/>
              <a:t>Called</a:t>
            </a:r>
            <a:r>
              <a:rPr lang="en-GB" sz="1600" dirty="0" smtClean="0"/>
              <a:t>.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335181" y="2526268"/>
            <a:ext cx="1861920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PARAMETERS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846822" y="2526268"/>
            <a:ext cx="1820178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sz="2400" dirty="0" smtClean="0"/>
              <a:t>ARGUMENTS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3048000"/>
            <a:ext cx="124373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Type of Tea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431917"/>
            <a:ext cx="98610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Strength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324600" y="4199751"/>
            <a:ext cx="69923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Milk?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24600" y="4583668"/>
            <a:ext cx="81516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Sugar?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24600" y="3815834"/>
            <a:ext cx="1711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Number of Cups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46822" y="3048000"/>
            <a:ext cx="17711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English Breakfast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31917"/>
            <a:ext cx="7965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Strong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4199751"/>
            <a:ext cx="4855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38200" y="4583668"/>
            <a:ext cx="5309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No!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838200" y="3815834"/>
            <a:ext cx="3016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  <p:cxnSp>
        <p:nvCxnSpPr>
          <p:cNvPr id="25" name="Straight Arrow Connector 24"/>
          <p:cNvCxnSpPr>
            <a:stCxn id="20" idx="3"/>
            <a:endCxn id="3" idx="1"/>
          </p:cNvCxnSpPr>
          <p:nvPr/>
        </p:nvCxnSpPr>
        <p:spPr>
          <a:xfrm>
            <a:off x="2618013" y="3232666"/>
            <a:ext cx="3706587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6" idx="1"/>
          </p:cNvCxnSpPr>
          <p:nvPr/>
        </p:nvCxnSpPr>
        <p:spPr>
          <a:xfrm>
            <a:off x="1634700" y="3616583"/>
            <a:ext cx="4689900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3"/>
            <a:endCxn id="19" idx="1"/>
          </p:cNvCxnSpPr>
          <p:nvPr/>
        </p:nvCxnSpPr>
        <p:spPr>
          <a:xfrm>
            <a:off x="1139886" y="4000500"/>
            <a:ext cx="5184714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  <a:endCxn id="17" idx="1"/>
          </p:cNvCxnSpPr>
          <p:nvPr/>
        </p:nvCxnSpPr>
        <p:spPr>
          <a:xfrm>
            <a:off x="1323718" y="4384417"/>
            <a:ext cx="500088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18" idx="1"/>
          </p:cNvCxnSpPr>
          <p:nvPr/>
        </p:nvCxnSpPr>
        <p:spPr>
          <a:xfrm>
            <a:off x="1369115" y="4768334"/>
            <a:ext cx="4955485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38200" y="3048000"/>
            <a:ext cx="5486400" cy="1905000"/>
            <a:chOff x="838200" y="3048000"/>
            <a:chExt cx="5486400" cy="1905000"/>
          </a:xfrm>
        </p:grpSpPr>
        <p:sp>
          <p:nvSpPr>
            <p:cNvPr id="40" name="TextBox 39"/>
            <p:cNvSpPr txBox="1"/>
            <p:nvPr/>
          </p:nvSpPr>
          <p:spPr>
            <a:xfrm>
              <a:off x="846822" y="3048000"/>
              <a:ext cx="103073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Earl Grey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8200" y="3431917"/>
              <a:ext cx="97815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Medium</a:t>
              </a:r>
              <a:endParaRPr lang="en-GB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8200" y="4199751"/>
              <a:ext cx="5309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No!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8200" y="4583668"/>
              <a:ext cx="5309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No!</a:t>
              </a:r>
              <a:endParaRPr lang="en-GB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8200" y="3815834"/>
              <a:ext cx="30168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cxnSp>
          <p:nvCxnSpPr>
            <p:cNvPr id="45" name="Straight Arrow Connector 44"/>
            <p:cNvCxnSpPr>
              <a:stCxn id="40" idx="3"/>
              <a:endCxn id="3" idx="1"/>
            </p:cNvCxnSpPr>
            <p:nvPr/>
          </p:nvCxnSpPr>
          <p:spPr>
            <a:xfrm>
              <a:off x="1877553" y="3232666"/>
              <a:ext cx="4447047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3"/>
              <a:endCxn id="16" idx="1"/>
            </p:cNvCxnSpPr>
            <p:nvPr/>
          </p:nvCxnSpPr>
          <p:spPr>
            <a:xfrm>
              <a:off x="1816353" y="3616583"/>
              <a:ext cx="4508247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4" idx="3"/>
              <a:endCxn id="19" idx="1"/>
            </p:cNvCxnSpPr>
            <p:nvPr/>
          </p:nvCxnSpPr>
          <p:spPr>
            <a:xfrm>
              <a:off x="1139886" y="4000500"/>
              <a:ext cx="5184714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2" idx="3"/>
              <a:endCxn id="17" idx="1"/>
            </p:cNvCxnSpPr>
            <p:nvPr/>
          </p:nvCxnSpPr>
          <p:spPr>
            <a:xfrm>
              <a:off x="1369115" y="4384417"/>
              <a:ext cx="4955485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3"/>
              <a:endCxn id="18" idx="1"/>
            </p:cNvCxnSpPr>
            <p:nvPr/>
          </p:nvCxnSpPr>
          <p:spPr>
            <a:xfrm>
              <a:off x="1369115" y="4768334"/>
              <a:ext cx="4955485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52399" y="1371600"/>
            <a:ext cx="8839201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Consider now how the detailed behaviour of a </a:t>
            </a:r>
            <a:r>
              <a:rPr lang="en-GB" sz="1600" b="1" dirty="0" smtClean="0"/>
              <a:t>Callable Unit </a:t>
            </a:r>
            <a:r>
              <a:rPr lang="en-GB" sz="1600" dirty="0" smtClean="0"/>
              <a:t>can be particularised by the use of </a:t>
            </a:r>
            <a:r>
              <a:rPr lang="en-GB" sz="1600" b="1" dirty="0" smtClean="0"/>
              <a:t>Parameters</a:t>
            </a:r>
            <a:r>
              <a:rPr lang="en-GB" sz="1600" dirty="0" smtClean="0"/>
              <a:t> that can be passed values (</a:t>
            </a:r>
            <a:r>
              <a:rPr lang="en-GB" sz="1600" b="1" dirty="0" smtClean="0"/>
              <a:t>Arguments</a:t>
            </a:r>
            <a:r>
              <a:rPr lang="en-GB" sz="1600" dirty="0" smtClean="0"/>
              <a:t>) from the calling program.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36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54"/>
    </mc:Choice>
    <mc:Fallback>
      <p:transition spd="slow" advTm="10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" grpId="0" animBg="1"/>
      <p:bldP spid="2" grpId="0" animBg="1"/>
      <p:bldP spid="53" grpId="0" animBg="1"/>
      <p:bldP spid="53" grpId="1" animBg="1"/>
      <p:bldP spid="7" grpId="0" animBg="1"/>
      <p:bldP spid="75" grpId="0" animBg="1"/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55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6|9.8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9.6|10|39.6|9.5|12.9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3|6|18.7|16.6|11|19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6.5|10.6|1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8489</TotalTime>
  <Words>1377</Words>
  <Application>Microsoft Office PowerPoint</Application>
  <PresentationFormat>On-screen Show (4:3)</PresentationFormat>
  <Paragraphs>300</Paragraphs>
  <Slides>13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282</cp:revision>
  <dcterms:created xsi:type="dcterms:W3CDTF">2006-08-16T00:00:00Z</dcterms:created>
  <dcterms:modified xsi:type="dcterms:W3CDTF">2018-07-09T10:18:52Z</dcterms:modified>
</cp:coreProperties>
</file>